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60" r:id="rId4"/>
    <p:sldId id="263" r:id="rId5"/>
    <p:sldId id="261" r:id="rId6"/>
    <p:sldId id="269" r:id="rId7"/>
    <p:sldId id="271" r:id="rId8"/>
    <p:sldId id="275" r:id="rId9"/>
    <p:sldId id="268" r:id="rId10"/>
    <p:sldId id="274" r:id="rId11"/>
    <p:sldId id="277" r:id="rId12"/>
    <p:sldId id="278" r:id="rId13"/>
    <p:sldId id="262" r:id="rId14"/>
    <p:sldId id="266" r:id="rId15"/>
    <p:sldId id="267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7C2D0A-38A4-4CAA-A3DC-DBA5261B8228}">
          <p14:sldIdLst>
            <p14:sldId id="256"/>
            <p14:sldId id="259"/>
          </p14:sldIdLst>
        </p14:section>
        <p14:section name="본문" id="{910F4600-DEAC-49E3-B856-68DD17026A05}">
          <p14:sldIdLst>
            <p14:sldId id="260"/>
            <p14:sldId id="263"/>
            <p14:sldId id="261"/>
            <p14:sldId id="269"/>
            <p14:sldId id="271"/>
            <p14:sldId id="275"/>
            <p14:sldId id="268"/>
            <p14:sldId id="274"/>
            <p14:sldId id="277"/>
            <p14:sldId id="278"/>
            <p14:sldId id="262"/>
            <p14:sldId id="266"/>
            <p14:sldId id="267"/>
            <p14:sldId id="27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0" autoAdjust="0"/>
    <p:restoredTop sz="94660"/>
  </p:normalViewPr>
  <p:slideViewPr>
    <p:cSldViewPr snapToGrid="0">
      <p:cViewPr>
        <p:scale>
          <a:sx n="66" d="100"/>
          <a:sy n="66" d="100"/>
        </p:scale>
        <p:origin x="168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91DC3E6-6515-5E9C-3599-CAF3F99A69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E32BC4-FA44-8063-BF34-034FDB0C6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4A397-FB8B-47AD-AAAB-58A8913ABD3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3706B9-C32C-EAA6-8E65-6B469CE570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C907AD-B159-DF05-1A6F-BD4C4235D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1FB67-09A7-4A34-8780-6728C9A9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689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386FD-FC38-456D-9255-6BCBAF2D5BE1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9C0-422A-42C4-97EF-35B0B3378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52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5710B22-AB03-4905-B7F4-0D61B3C580E7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0843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6DF3-1618-46EC-A94A-D720EBD704F9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1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2EB61-7922-4767-84E5-36C0EC572130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5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57F6-E1B2-4DC8-80C6-CBB3FF109D2C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49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9FAF-211C-4A25-ACAD-6F90B5815946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527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AB95-5A50-42ED-BF76-C23273452F70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31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57F1-8955-4602-959A-A03226A83CC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0FD9-1909-457C-97EE-F3E78233FA2A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6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609F-71CF-4104-B534-B3C77E6D5D20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5302D-F5EB-4DA3-9B35-FAD3417C27CA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6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876A-6026-44B7-B93B-CAF198CE9ABF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1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5FD602D-17AC-46E8-80C2-24CF41B96410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0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FE73FD-74C2-B49B-9D09-6C4B8B233D73}"/>
              </a:ext>
            </a:extLst>
          </p:cNvPr>
          <p:cNvSpPr txBox="1"/>
          <p:nvPr/>
        </p:nvSpPr>
        <p:spPr>
          <a:xfrm>
            <a:off x="958833" y="1082353"/>
            <a:ext cx="102743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Particle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System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</a:t>
            </a:r>
            <a:endParaRPr lang="en-US" altLang="ko-KR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활용한 효과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012E-2AE8-653E-F145-026E8C39BD68}"/>
              </a:ext>
            </a:extLst>
          </p:cNvPr>
          <p:cNvSpPr txBox="1"/>
          <p:nvPr/>
        </p:nvSpPr>
        <p:spPr>
          <a:xfrm>
            <a:off x="4662801" y="5700973"/>
            <a:ext cx="2866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주영한</a:t>
            </a:r>
            <a:endParaRPr lang="ko-KR" altLang="en-US" sz="5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326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58782-CB9D-009E-C063-946708818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D4097C-AE80-8279-258C-5C1524FB211E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F1CEF-5FE1-9F11-DF9D-9320C90844FF}"/>
              </a:ext>
            </a:extLst>
          </p:cNvPr>
          <p:cNvSpPr txBox="1"/>
          <p:nvPr/>
        </p:nvSpPr>
        <p:spPr>
          <a:xfrm>
            <a:off x="1004068" y="1286828"/>
            <a:ext cx="11203172" cy="400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시간 기준 보간</a:t>
            </a:r>
            <a:r>
              <a:rPr lang="en-US" altLang="ko-KR" sz="2000" dirty="0">
                <a:latin typeface="+mj-ea"/>
                <a:ea typeface="+mj-ea"/>
              </a:rPr>
              <a:t>(CPU)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각 프레임마다 이미터 시간을 기준으로 </a:t>
            </a:r>
            <a:r>
              <a:rPr lang="ko-KR" altLang="en-US" dirty="0" err="1">
                <a:latin typeface="+mj-ea"/>
                <a:ea typeface="+mj-ea"/>
              </a:rPr>
              <a:t>제어점</a:t>
            </a:r>
            <a:r>
              <a:rPr lang="ko-KR" altLang="en-US" dirty="0">
                <a:latin typeface="+mj-ea"/>
                <a:ea typeface="+mj-ea"/>
              </a:rPr>
              <a:t> 사이 값을 </a:t>
            </a:r>
            <a:r>
              <a:rPr lang="en-US" altLang="ko-KR" dirty="0">
                <a:latin typeface="+mj-ea"/>
                <a:ea typeface="+mj-ea"/>
              </a:rPr>
              <a:t>CPU</a:t>
            </a:r>
            <a:r>
              <a:rPr lang="ko-KR" altLang="en-US" dirty="0">
                <a:latin typeface="+mj-ea"/>
                <a:ea typeface="+mj-ea"/>
              </a:rPr>
              <a:t>에서 보간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j-ea"/>
                <a:ea typeface="+mj-ea"/>
              </a:rPr>
              <a:t>보간된</a:t>
            </a:r>
            <a:r>
              <a:rPr lang="ko-KR" altLang="en-US" dirty="0">
                <a:latin typeface="+mj-ea"/>
                <a:ea typeface="+mj-ea"/>
              </a:rPr>
              <a:t> 값을 새롭게 생성되는 입자에 초기값으로 할당하고 이는 입자 생애 간 불변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j-ea"/>
                <a:ea typeface="+mj-ea"/>
              </a:rPr>
              <a:t>파티클</a:t>
            </a:r>
            <a:r>
              <a:rPr lang="ko-KR" altLang="en-US" sz="2000" dirty="0">
                <a:latin typeface="+mj-ea"/>
                <a:ea typeface="+mj-ea"/>
              </a:rPr>
              <a:t> 생명 기준 보간</a:t>
            </a:r>
            <a:r>
              <a:rPr lang="en-US" altLang="ko-KR" sz="2000" dirty="0">
                <a:latin typeface="+mj-ea"/>
                <a:ea typeface="+mj-ea"/>
              </a:rPr>
              <a:t>(GPU)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입자의 현재 생존 시간에 따라 </a:t>
            </a:r>
            <a:r>
              <a:rPr lang="en-US" altLang="ko-KR" dirty="0">
                <a:latin typeface="+mj-ea"/>
                <a:ea typeface="+mj-ea"/>
              </a:rPr>
              <a:t>GPU</a:t>
            </a:r>
            <a:r>
              <a:rPr lang="ko-KR" altLang="en-US" dirty="0">
                <a:latin typeface="+mj-ea"/>
                <a:ea typeface="+mj-ea"/>
              </a:rPr>
              <a:t>에서 실시간으로 보간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입자가 살아있는 동안 계속해서 값이 </a:t>
            </a:r>
            <a:r>
              <a:rPr lang="ko-KR" altLang="en-US" dirty="0" err="1">
                <a:latin typeface="+mj-ea"/>
                <a:ea typeface="+mj-ea"/>
              </a:rPr>
              <a:t>없데이트</a:t>
            </a:r>
            <a:r>
              <a:rPr lang="ko-KR" altLang="en-US" dirty="0">
                <a:latin typeface="+mj-ea"/>
                <a:ea typeface="+mj-ea"/>
              </a:rPr>
              <a:t> 됨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보다 동적인 표현이 가능하며 생명 주기에 따라 효과가 자연스럽게 변화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07C41-A736-28F5-4545-16AA15853C45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08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2376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1F11-E6AC-2C77-028C-98BE9009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C12CE-15BB-FB5B-6D95-D6F61E3446F1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7BB61-9E8E-DF95-560F-3560B5A2C4D4}"/>
              </a:ext>
            </a:extLst>
          </p:cNvPr>
          <p:cNvSpPr txBox="1"/>
          <p:nvPr/>
        </p:nvSpPr>
        <p:spPr>
          <a:xfrm>
            <a:off x="1004068" y="1286828"/>
            <a:ext cx="11203172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깊이 값에 따른 </a:t>
            </a:r>
            <a:r>
              <a:rPr lang="en-US" altLang="ko-KR" sz="2000" dirty="0">
                <a:latin typeface="+mj-ea"/>
                <a:ea typeface="+mj-ea"/>
              </a:rPr>
              <a:t>Radix Sort </a:t>
            </a:r>
            <a:r>
              <a:rPr lang="ko-KR" altLang="en-US" sz="2000" dirty="0">
                <a:latin typeface="+mj-ea"/>
                <a:ea typeface="+mj-ea"/>
              </a:rPr>
              <a:t>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78BAE68-AA49-360D-2F02-0EB5BC3DD41C}"/>
              </a:ext>
            </a:extLst>
          </p:cNvPr>
          <p:cNvSpPr/>
          <p:nvPr/>
        </p:nvSpPr>
        <p:spPr>
          <a:xfrm>
            <a:off x="22352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20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5113AF-693D-83BE-59FE-FEFEB69A8C27}"/>
              </a:ext>
            </a:extLst>
          </p:cNvPr>
          <p:cNvSpPr/>
          <p:nvPr/>
        </p:nvSpPr>
        <p:spPr>
          <a:xfrm>
            <a:off x="28199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10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705BE47-A8FF-951F-01D8-DAD41F8BE0B8}"/>
              </a:ext>
            </a:extLst>
          </p:cNvPr>
          <p:cNvSpPr/>
          <p:nvPr/>
        </p:nvSpPr>
        <p:spPr>
          <a:xfrm>
            <a:off x="34046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28DD65-7ACC-2557-C870-98616BD06735}"/>
              </a:ext>
            </a:extLst>
          </p:cNvPr>
          <p:cNvSpPr/>
          <p:nvPr/>
        </p:nvSpPr>
        <p:spPr>
          <a:xfrm>
            <a:off x="39893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A41510A-8DE0-EDB9-6B7A-CD750E5C353F}"/>
              </a:ext>
            </a:extLst>
          </p:cNvPr>
          <p:cNvSpPr/>
          <p:nvPr/>
        </p:nvSpPr>
        <p:spPr>
          <a:xfrm>
            <a:off x="46502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0FF2554-73D3-E327-3105-A640EAD5EC2E}"/>
              </a:ext>
            </a:extLst>
          </p:cNvPr>
          <p:cNvSpPr/>
          <p:nvPr/>
        </p:nvSpPr>
        <p:spPr>
          <a:xfrm>
            <a:off x="52349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29AB00-382B-C4FA-785C-73B17210E8E9}"/>
              </a:ext>
            </a:extLst>
          </p:cNvPr>
          <p:cNvSpPr/>
          <p:nvPr/>
        </p:nvSpPr>
        <p:spPr>
          <a:xfrm>
            <a:off x="58196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44C681-D1E6-3B2F-6AA3-CC4481880AA7}"/>
              </a:ext>
            </a:extLst>
          </p:cNvPr>
          <p:cNvSpPr/>
          <p:nvPr/>
        </p:nvSpPr>
        <p:spPr>
          <a:xfrm>
            <a:off x="64043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FDF5E19-A840-E05D-6F60-A101108F790F}"/>
              </a:ext>
            </a:extLst>
          </p:cNvPr>
          <p:cNvSpPr/>
          <p:nvPr/>
        </p:nvSpPr>
        <p:spPr>
          <a:xfrm>
            <a:off x="70557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71E57F-D059-EC3B-D5CC-667B56B1AF81}"/>
              </a:ext>
            </a:extLst>
          </p:cNvPr>
          <p:cNvSpPr/>
          <p:nvPr/>
        </p:nvSpPr>
        <p:spPr>
          <a:xfrm>
            <a:off x="76404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06F03B-26E1-97A3-284F-A4A5404D6B99}"/>
              </a:ext>
            </a:extLst>
          </p:cNvPr>
          <p:cNvSpPr/>
          <p:nvPr/>
        </p:nvSpPr>
        <p:spPr>
          <a:xfrm>
            <a:off x="82251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A4AE8F-C31B-78BE-09AE-EBF6445D707C}"/>
              </a:ext>
            </a:extLst>
          </p:cNvPr>
          <p:cNvSpPr/>
          <p:nvPr/>
        </p:nvSpPr>
        <p:spPr>
          <a:xfrm>
            <a:off x="88098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02</a:t>
            </a:r>
            <a:endParaRPr lang="ko-KR" altLang="en-US" sz="1000" dirty="0">
              <a:latin typeface="+mn-ea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CF05A7B-5062-526E-1279-9CF3D6CF6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682848"/>
              </p:ext>
            </p:extLst>
          </p:nvPr>
        </p:nvGraphicFramePr>
        <p:xfrm>
          <a:off x="2235200" y="3152775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51B711B-B7AF-99CA-BE3F-D19331742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55170"/>
              </p:ext>
            </p:extLst>
          </p:nvPr>
        </p:nvGraphicFramePr>
        <p:xfrm>
          <a:off x="4650249" y="31641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48F22E2-0DB6-1DC8-256D-B3DF7A8E7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43600"/>
              </p:ext>
            </p:extLst>
          </p:nvPr>
        </p:nvGraphicFramePr>
        <p:xfrm>
          <a:off x="7055775" y="31641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CA79064-C188-96FB-570B-9239540896B9}"/>
              </a:ext>
            </a:extLst>
          </p:cNvPr>
          <p:cNvSpPr txBox="1"/>
          <p:nvPr/>
        </p:nvSpPr>
        <p:spPr>
          <a:xfrm>
            <a:off x="375995" y="3898718"/>
            <a:ext cx="1859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Local Histogram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Prefix Sum</a:t>
            </a:r>
          </a:p>
          <a:p>
            <a:pPr algn="ctr"/>
            <a:r>
              <a:rPr lang="en-US" altLang="ko-KR" sz="1600" dirty="0">
                <a:latin typeface="+mn-ea"/>
              </a:rPr>
              <a:t>Per Radix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E27823-A477-E3A7-7594-7043BC20BE03}"/>
              </a:ext>
            </a:extLst>
          </p:cNvPr>
          <p:cNvSpPr txBox="1"/>
          <p:nvPr/>
        </p:nvSpPr>
        <p:spPr>
          <a:xfrm>
            <a:off x="597330" y="2549448"/>
            <a:ext cx="1400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Input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1B8DB1F-318C-485D-0DE4-8DEF2C2A5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29025"/>
              </p:ext>
            </p:extLst>
          </p:nvPr>
        </p:nvGraphicFramePr>
        <p:xfrm>
          <a:off x="2235200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C429908-8CF2-6F4C-0147-8F7FCC50F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614281"/>
              </p:ext>
            </p:extLst>
          </p:nvPr>
        </p:nvGraphicFramePr>
        <p:xfrm>
          <a:off x="4650250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F46F7E8-F007-309F-A6C2-4D0205FF6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6339"/>
              </p:ext>
            </p:extLst>
          </p:nvPr>
        </p:nvGraphicFramePr>
        <p:xfrm>
          <a:off x="7055775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E0F5018-6031-197A-6D29-47C41C96BE76}"/>
              </a:ext>
            </a:extLst>
          </p:cNvPr>
          <p:cNvSpPr txBox="1"/>
          <p:nvPr/>
        </p:nvSpPr>
        <p:spPr>
          <a:xfrm>
            <a:off x="298664" y="3297107"/>
            <a:ext cx="1997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Local Histogram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E59FFDE-B23C-CBCE-215C-DD6C6AFCB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823200"/>
              </p:ext>
            </p:extLst>
          </p:nvPr>
        </p:nvGraphicFramePr>
        <p:xfrm>
          <a:off x="9473530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BFBE033C-E11D-DB31-1743-908D53A547A9}"/>
              </a:ext>
            </a:extLst>
          </p:cNvPr>
          <p:cNvSpPr txBox="1"/>
          <p:nvPr/>
        </p:nvSpPr>
        <p:spPr>
          <a:xfrm>
            <a:off x="375995" y="4945408"/>
            <a:ext cx="185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Global Histogram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Prefix Sum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9CF99BC2-2B3C-D1FE-6CF5-A56CE18D3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99192"/>
              </p:ext>
            </p:extLst>
          </p:nvPr>
        </p:nvGraphicFramePr>
        <p:xfrm>
          <a:off x="2257550" y="4899976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43" name="화살표: 위로 굽음 42">
            <a:extLst>
              <a:ext uri="{FF2B5EF4-FFF2-40B4-BE49-F238E27FC236}">
                <a16:creationId xmlns:a16="http://schemas.microsoft.com/office/drawing/2014/main" id="{5AB91174-8091-4156-2544-92FF73BA03E4}"/>
              </a:ext>
            </a:extLst>
          </p:cNvPr>
          <p:cNvSpPr/>
          <p:nvPr/>
        </p:nvSpPr>
        <p:spPr>
          <a:xfrm rot="16200000" flipH="1">
            <a:off x="7306276" y="2095574"/>
            <a:ext cx="753319" cy="6065373"/>
          </a:xfrm>
          <a:prstGeom prst="bentUp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2B11AE35-60FC-5777-E300-5AB0E27EB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02448"/>
              </p:ext>
            </p:extLst>
          </p:nvPr>
        </p:nvGraphicFramePr>
        <p:xfrm>
          <a:off x="2260254" y="5780685"/>
          <a:ext cx="2291396" cy="83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49">
                  <a:extLst>
                    <a:ext uri="{9D8B030D-6E8A-4147-A177-3AD203B41FA5}">
                      <a16:colId xmlns:a16="http://schemas.microsoft.com/office/drawing/2014/main" val="3187188756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305791107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2074850424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992789721"/>
                    </a:ext>
                  </a:extLst>
                </a:gridCol>
              </a:tblGrid>
              <a:tr h="165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0536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6323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897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822D43B3-56D3-1E9F-231A-9ED892EFED99}"/>
              </a:ext>
            </a:extLst>
          </p:cNvPr>
          <p:cNvSpPr txBox="1"/>
          <p:nvPr/>
        </p:nvSpPr>
        <p:spPr>
          <a:xfrm>
            <a:off x="436964" y="5980725"/>
            <a:ext cx="185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Local Offset And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Sorted Index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D1A2C522-0C93-C25F-3DB8-5855EAA7B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51845"/>
              </p:ext>
            </p:extLst>
          </p:nvPr>
        </p:nvGraphicFramePr>
        <p:xfrm>
          <a:off x="4651601" y="5780685"/>
          <a:ext cx="2291396" cy="83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49">
                  <a:extLst>
                    <a:ext uri="{9D8B030D-6E8A-4147-A177-3AD203B41FA5}">
                      <a16:colId xmlns:a16="http://schemas.microsoft.com/office/drawing/2014/main" val="3187188756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305791107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2074850424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992789721"/>
                    </a:ext>
                  </a:extLst>
                </a:gridCol>
              </a:tblGrid>
              <a:tr h="165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0536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6323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8970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43BEDB-4221-6927-50EA-8BCA3C3D0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04079"/>
              </p:ext>
            </p:extLst>
          </p:nvPr>
        </p:nvGraphicFramePr>
        <p:xfrm>
          <a:off x="7055775" y="5780685"/>
          <a:ext cx="2291396" cy="83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49">
                  <a:extLst>
                    <a:ext uri="{9D8B030D-6E8A-4147-A177-3AD203B41FA5}">
                      <a16:colId xmlns:a16="http://schemas.microsoft.com/office/drawing/2014/main" val="3187188756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305791107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2074850424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992789721"/>
                    </a:ext>
                  </a:extLst>
                </a:gridCol>
              </a:tblGrid>
              <a:tr h="165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0536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6323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89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F269C17-A3C7-F552-C3A7-7E318C105EC0}"/>
                  </a:ext>
                </a:extLst>
              </p:cNvPr>
              <p:cNvSpPr txBox="1"/>
              <p:nvPr/>
            </p:nvSpPr>
            <p:spPr>
              <a:xfrm>
                <a:off x="6868575" y="1374411"/>
                <a:ext cx="4881465" cy="853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𝐼𝑛𝑑𝑒𝑥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𝑠𝑜𝑟𝑡𝑒𝑑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𝐺𝑟𝑜𝑢𝑝𝐻𝑖𝑠𝑡𝑜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𝑅𝑎𝑑𝑖𝑥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0" dirty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𝐿𝑜𝑐𝑎𝑙𝐻𝑖𝑠𝑡𝑜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𝑝𝑟𝑒𝑓𝑖𝑥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𝐺𝐼𝑑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𝑅𝑎𝑑𝑖𝑥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𝐿𝑜𝑐𝑎𝑙𝑂𝑓𝑓𝑠𝑒𝑡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𝐺𝑇𝐼𝑑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F269C17-A3C7-F552-C3A7-7E318C105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575" y="1374411"/>
                <a:ext cx="4881465" cy="853247"/>
              </a:xfrm>
              <a:prstGeom prst="rect">
                <a:avLst/>
              </a:prstGeom>
              <a:blipFill>
                <a:blip r:embed="rId2"/>
                <a:stretch>
                  <a:fillRect l="-1748" b="-1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E81C36F6-CF05-7EA3-A234-FCBC32716E21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n-ea"/>
              </a:rPr>
              <a:t>09 </a:t>
            </a:r>
            <a:r>
              <a:rPr lang="en-US" altLang="ko-KR" dirty="0">
                <a:latin typeface="+mn-ea"/>
              </a:rPr>
              <a:t>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739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C6249-3205-BC15-E319-41AB41F5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85C4E3-811E-49BE-6A8C-B70D6D80BDE0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62015-0CA7-F382-3AAD-DB9BBA09D247}"/>
              </a:ext>
            </a:extLst>
          </p:cNvPr>
          <p:cNvSpPr txBox="1"/>
          <p:nvPr/>
        </p:nvSpPr>
        <p:spPr>
          <a:xfrm>
            <a:off x="1004400" y="1288800"/>
            <a:ext cx="11203172" cy="6111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동작 흐름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GPU </a:t>
            </a:r>
            <a:r>
              <a:rPr lang="ko-KR" altLang="en-US" sz="2000" dirty="0">
                <a:latin typeface="+mj-ea"/>
                <a:ea typeface="+mj-ea"/>
              </a:rPr>
              <a:t>데이터 업데이트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이미터 활용 보간 계수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입자 생성 관련 정보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위치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속도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생명 등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매니저 동작 수행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초기화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  <a:ea typeface="+mj-ea"/>
              </a:rPr>
              <a:t>입자가 살아있을 경우 </a:t>
            </a:r>
            <a:r>
              <a:rPr lang="en-US" altLang="ko-KR" sz="1600" dirty="0">
                <a:latin typeface="+mj-ea"/>
                <a:ea typeface="+mj-ea"/>
              </a:rPr>
              <a:t>Alive StructuredBuffer</a:t>
            </a:r>
            <a:r>
              <a:rPr lang="ko-KR" altLang="en-US" sz="1600" dirty="0">
                <a:latin typeface="+mj-ea"/>
                <a:ea typeface="+mj-ea"/>
              </a:rPr>
              <a:t>에 해당 인덱스 </a:t>
            </a:r>
            <a:r>
              <a:rPr lang="en-US" altLang="ko-KR" sz="1600" dirty="0">
                <a:latin typeface="+mj-ea"/>
                <a:ea typeface="+mj-ea"/>
              </a:rPr>
              <a:t>Append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  <a:ea typeface="+mj-ea"/>
              </a:rPr>
              <a:t>입자가 죽었을 경우 </a:t>
            </a:r>
            <a:r>
              <a:rPr lang="en-US" altLang="ko-KR" sz="1600" dirty="0">
                <a:latin typeface="+mj-ea"/>
                <a:ea typeface="+mj-ea"/>
              </a:rPr>
              <a:t>Death StructuredBuffer</a:t>
            </a:r>
            <a:r>
              <a:rPr lang="ko-KR" altLang="en-US" sz="1600" dirty="0">
                <a:latin typeface="+mj-ea"/>
                <a:ea typeface="+mj-ea"/>
              </a:rPr>
              <a:t>에 해당 인덱스 </a:t>
            </a:r>
            <a:r>
              <a:rPr lang="en-US" altLang="ko-KR" sz="1600" dirty="0">
                <a:latin typeface="+mj-ea"/>
                <a:ea typeface="+mj-ea"/>
              </a:rPr>
              <a:t>Append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 방출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Death StructuredBuffer</a:t>
            </a:r>
            <a:r>
              <a:rPr lang="ko-KR" altLang="en-US" sz="1600" dirty="0">
                <a:latin typeface="+mj-ea"/>
                <a:ea typeface="+mj-ea"/>
              </a:rPr>
              <a:t>에서 </a:t>
            </a:r>
            <a:r>
              <a:rPr lang="en-US" altLang="ko-KR" sz="1600" dirty="0">
                <a:latin typeface="+mj-ea"/>
                <a:ea typeface="+mj-ea"/>
              </a:rPr>
              <a:t>Consume</a:t>
            </a:r>
            <a:r>
              <a:rPr lang="ko-KR" altLang="en-US" sz="1600" dirty="0">
                <a:latin typeface="+mj-ea"/>
                <a:ea typeface="+mj-ea"/>
              </a:rPr>
              <a:t>하여 입자 방출을 수행할 수 있는 인덱스 획득</a:t>
            </a:r>
            <a:endParaRPr lang="en-US" altLang="ko-KR" sz="1600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  <a:ea typeface="+mj-ea"/>
              </a:rPr>
              <a:t>해당 인덱스를 통해 방출하는 입자 데이터를 입력하고 </a:t>
            </a:r>
            <a:r>
              <a:rPr lang="en-US" altLang="ko-KR" sz="1600" dirty="0">
                <a:latin typeface="+mj-ea"/>
                <a:ea typeface="+mj-ea"/>
              </a:rPr>
              <a:t>Alive StructuredBuffer</a:t>
            </a:r>
            <a:r>
              <a:rPr lang="ko-KR" altLang="en-US" sz="1600" dirty="0">
                <a:latin typeface="+mj-ea"/>
                <a:ea typeface="+mj-ea"/>
              </a:rPr>
              <a:t>에 </a:t>
            </a:r>
            <a:r>
              <a:rPr lang="en-US" altLang="ko-KR" sz="1600" dirty="0">
                <a:latin typeface="+mj-ea"/>
                <a:ea typeface="+mj-ea"/>
              </a:rPr>
              <a:t>Append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Draw / Dispatch </a:t>
            </a:r>
            <a:r>
              <a:rPr lang="en-US" altLang="ko-KR" dirty="0" err="1">
                <a:latin typeface="+mj-ea"/>
                <a:ea typeface="+mj-ea"/>
              </a:rPr>
              <a:t>IndirectArgs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계산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Alive StructuredBuffer</a:t>
            </a:r>
            <a:r>
              <a:rPr lang="ko-KR" altLang="en-US" sz="1600" dirty="0">
                <a:latin typeface="+mj-ea"/>
                <a:ea typeface="+mj-ea"/>
              </a:rPr>
              <a:t>의 카운터 값을 통해 </a:t>
            </a:r>
            <a:r>
              <a:rPr lang="en-US" altLang="ko-KR" sz="1600" dirty="0">
                <a:latin typeface="+mj-ea"/>
                <a:ea typeface="+mj-ea"/>
              </a:rPr>
              <a:t>Draw / Dispatch</a:t>
            </a:r>
            <a:r>
              <a:rPr lang="ko-KR" altLang="en-US" sz="1600" dirty="0">
                <a:latin typeface="+mj-ea"/>
                <a:ea typeface="+mj-ea"/>
              </a:rPr>
              <a:t>를 위한 인자 계산</a:t>
            </a:r>
            <a:endParaRPr lang="en-US" altLang="ko-KR" sz="16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힘 계산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필요 시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 정렬 수행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 그리기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E77A8-A52E-A97F-482B-DAF0CBB76E1B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10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522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405C-E0C1-F8D9-B79A-59DB315F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481743-B4FC-05D6-DFD8-F6452E9DCEA5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0DC6E-706E-818E-FC08-4796C6CD0D2C}"/>
              </a:ext>
            </a:extLst>
          </p:cNvPr>
          <p:cNvSpPr txBox="1"/>
          <p:nvPr/>
        </p:nvSpPr>
        <p:spPr>
          <a:xfrm>
            <a:off x="1004068" y="1286828"/>
            <a:ext cx="11203172" cy="574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영상</a:t>
            </a:r>
            <a:r>
              <a:rPr lang="en-US" altLang="ko-KR" sz="2400" dirty="0"/>
              <a:t>(</a:t>
            </a:r>
            <a:r>
              <a:rPr lang="ko-KR" altLang="en-US" sz="2400" dirty="0" err="1"/>
              <a:t>파티클</a:t>
            </a:r>
            <a:r>
              <a:rPr lang="ko-KR" altLang="en-US" sz="2400" dirty="0"/>
              <a:t> 이미터</a:t>
            </a:r>
            <a:r>
              <a:rPr lang="en-US" altLang="ko-KR" sz="24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13096-C71D-F54F-AAB7-98C634CE96BE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11 / 15</a:t>
            </a:r>
            <a:endParaRPr lang="ko-KR" altLang="en-US" dirty="0">
              <a:latin typeface="+mn-ea"/>
            </a:endParaRPr>
          </a:p>
        </p:txBody>
      </p:sp>
      <p:pic>
        <p:nvPicPr>
          <p:cNvPr id="3" name="01_Particle">
            <a:hlinkClick r:id="" action="ppaction://media"/>
            <a:extLst>
              <a:ext uri="{FF2B5EF4-FFF2-40B4-BE49-F238E27FC236}">
                <a16:creationId xmlns:a16="http://schemas.microsoft.com/office/drawing/2014/main" id="{4AEF6513-6A68-AC8D-149F-C2F0CA5EF8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0" y="1990590"/>
            <a:ext cx="8709038" cy="47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62526-4264-0F16-C5E9-03943B464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1B32A8-D2FD-C0EB-B3E2-AAD8AFFF011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6AA11-F7ED-66D3-B7E5-770FD9633A09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영상</a:t>
            </a:r>
            <a:r>
              <a:rPr lang="en-US" altLang="ko-KR" sz="2400" dirty="0"/>
              <a:t>(</a:t>
            </a:r>
            <a:r>
              <a:rPr lang="ko-KR" altLang="en-US" sz="2400" dirty="0">
                <a:latin typeface="+mj-ea"/>
                <a:ea typeface="+mj-ea"/>
              </a:rPr>
              <a:t>스프라이트</a:t>
            </a:r>
            <a:r>
              <a:rPr lang="ko-KR" altLang="en-US" sz="2400" dirty="0"/>
              <a:t> 이미터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4" name="02_Sprite">
            <a:hlinkClick r:id="" action="ppaction://media"/>
            <a:extLst>
              <a:ext uri="{FF2B5EF4-FFF2-40B4-BE49-F238E27FC236}">
                <a16:creationId xmlns:a16="http://schemas.microsoft.com/office/drawing/2014/main" id="{FC2E3E79-71E0-5239-953E-124F64942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0" y="1990589"/>
            <a:ext cx="8678427" cy="4775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40CC2D-BF70-00D7-30A5-A351F8CCCEA2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12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88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841FA-6E97-EF7C-CFF7-E3703050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C2B3C1-A7EA-C88E-2EBD-041B4657149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0C54E-6ABC-1185-A001-D87A8CC64D6C}"/>
              </a:ext>
            </a:extLst>
          </p:cNvPr>
          <p:cNvSpPr txBox="1"/>
          <p:nvPr/>
        </p:nvSpPr>
        <p:spPr>
          <a:xfrm>
            <a:off x="1004068" y="1286828"/>
            <a:ext cx="11203172" cy="574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영상</a:t>
            </a:r>
            <a:r>
              <a:rPr lang="en-US" altLang="ko-KR" sz="2400" dirty="0"/>
              <a:t>(</a:t>
            </a:r>
            <a:r>
              <a:rPr lang="ko-KR" altLang="en-US" sz="2400" dirty="0" err="1">
                <a:latin typeface="+mj-ea"/>
                <a:ea typeface="+mj-ea"/>
              </a:rPr>
              <a:t>파티클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스프라이트 이미터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B58D1-D809-D6A5-5751-0B0152846665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13 / 15</a:t>
            </a:r>
            <a:endParaRPr lang="ko-KR" altLang="en-US" dirty="0">
              <a:latin typeface="+mn-ea"/>
            </a:endParaRPr>
          </a:p>
        </p:txBody>
      </p:sp>
      <p:pic>
        <p:nvPicPr>
          <p:cNvPr id="3" name="03_Particle_Sprite">
            <a:hlinkClick r:id="" action="ppaction://media"/>
            <a:extLst>
              <a:ext uri="{FF2B5EF4-FFF2-40B4-BE49-F238E27FC236}">
                <a16:creationId xmlns:a16="http://schemas.microsoft.com/office/drawing/2014/main" id="{C886C653-B5A4-D002-0029-9D9161F32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0" y="1990589"/>
            <a:ext cx="8678426" cy="47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527A7-810B-9094-D988-2C035FD70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4F26E-C2C0-EC2C-DEDD-1EA115D6364F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00BEA-AD7B-8911-E485-A13EF4A8C605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</a:t>
            </a:r>
            <a:r>
              <a:rPr lang="ko-KR" altLang="en-US" sz="2400" dirty="0">
                <a:latin typeface="+mj-ea"/>
                <a:ea typeface="+mj-ea"/>
              </a:rPr>
              <a:t>성능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8" name="그림 7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4166AD8B-6709-7240-C774-FEB935A31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81" y="2062090"/>
            <a:ext cx="7130638" cy="41363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FD381E-82BF-2025-1BDA-CB206F30AFDE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14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737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5547-ED6D-18DB-3AF9-96CAED53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69DED9-6259-5F22-276B-590FB7A6A39B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57CE9-641B-73CC-10AA-13DA74F9A763}"/>
              </a:ext>
            </a:extLst>
          </p:cNvPr>
          <p:cNvSpPr txBox="1"/>
          <p:nvPr/>
        </p:nvSpPr>
        <p:spPr>
          <a:xfrm>
            <a:off x="1004068" y="1286828"/>
            <a:ext cx="11203172" cy="354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+mj-ea"/>
                <a:ea typeface="+mj-ea"/>
              </a:rPr>
              <a:t>향후 개선 방향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DirectX12 / HLSL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6.0</a:t>
            </a:r>
            <a:r>
              <a:rPr lang="ko-KR" altLang="en-US" sz="2000" dirty="0">
                <a:latin typeface="+mj-ea"/>
                <a:ea typeface="+mj-ea"/>
              </a:rPr>
              <a:t> 기반으로 전환 필요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half </a:t>
            </a:r>
            <a:r>
              <a:rPr lang="ko-KR" altLang="en-US" dirty="0">
                <a:latin typeface="+mj-ea"/>
                <a:ea typeface="+mj-ea"/>
              </a:rPr>
              <a:t>데이터 타입 활용을 통해 메모리 최적화 필요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동적 리소스 바인딩 적용 필요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CPU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GPU</a:t>
            </a:r>
            <a:r>
              <a:rPr lang="ko-KR" altLang="en-US" dirty="0">
                <a:latin typeface="+mj-ea"/>
                <a:ea typeface="+mj-ea"/>
              </a:rPr>
              <a:t> 기반 </a:t>
            </a:r>
            <a:r>
              <a:rPr lang="ko-KR" altLang="en-US" dirty="0" err="1">
                <a:latin typeface="+mj-ea"/>
                <a:ea typeface="+mj-ea"/>
              </a:rPr>
              <a:t>파티클</a:t>
            </a:r>
            <a:r>
              <a:rPr lang="ko-KR" altLang="en-US" dirty="0">
                <a:latin typeface="+mj-ea"/>
                <a:ea typeface="+mj-ea"/>
              </a:rPr>
              <a:t> 병행 필요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CPU </a:t>
            </a:r>
            <a:r>
              <a:rPr lang="ko-KR" altLang="en-US" dirty="0" err="1">
                <a:latin typeface="+mj-ea"/>
                <a:ea typeface="+mj-ea"/>
              </a:rPr>
              <a:t>파티클을</a:t>
            </a:r>
            <a:r>
              <a:rPr lang="ko-KR" altLang="en-US" dirty="0">
                <a:latin typeface="+mj-ea"/>
                <a:ea typeface="+mj-ea"/>
              </a:rPr>
              <a:t> 병행하여 </a:t>
            </a:r>
            <a:r>
              <a:rPr lang="en-US" altLang="ko-KR" dirty="0">
                <a:latin typeface="+mj-ea"/>
                <a:ea typeface="+mj-ea"/>
              </a:rPr>
              <a:t>GPU </a:t>
            </a:r>
            <a:r>
              <a:rPr lang="ko-KR" altLang="en-US" dirty="0">
                <a:latin typeface="+mj-ea"/>
                <a:ea typeface="+mj-ea"/>
              </a:rPr>
              <a:t>로드를 감소시키는 방향으로 수정 필요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광학적 특성 구현 추가 필요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광학적 특성에 따라 </a:t>
            </a:r>
            <a:r>
              <a:rPr lang="en-US" altLang="ko-KR" dirty="0">
                <a:latin typeface="+mj-ea"/>
                <a:ea typeface="+mj-ea"/>
              </a:rPr>
              <a:t>Blend </a:t>
            </a:r>
            <a:r>
              <a:rPr lang="ko-KR" altLang="en-US" dirty="0">
                <a:latin typeface="+mj-ea"/>
                <a:ea typeface="+mj-ea"/>
              </a:rPr>
              <a:t>방식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깊이 값 기반 정렬 수행 여부 결정 필요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0878C8-8E48-ADDA-9CCE-455EEF209A52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15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756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F874-0144-4509-AAF6-A82D5F04D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7E7A7-C2FC-3A2B-6AF0-AA6FFFC0EBC2}"/>
              </a:ext>
            </a:extLst>
          </p:cNvPr>
          <p:cNvSpPr txBox="1"/>
          <p:nvPr/>
        </p:nvSpPr>
        <p:spPr>
          <a:xfrm>
            <a:off x="864555" y="296301"/>
            <a:ext cx="9555352" cy="5684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altLang="ko-KR" sz="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1. </a:t>
            </a:r>
            <a:r>
              <a:rPr lang="ko-KR" altLang="en-US" sz="2800" dirty="0">
                <a:latin typeface="+mn-ea"/>
              </a:rPr>
              <a:t>파티클 시스템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2. </a:t>
            </a:r>
            <a:r>
              <a:rPr lang="ko-KR" altLang="en-US" sz="2800" dirty="0">
                <a:latin typeface="+mn-ea"/>
              </a:rPr>
              <a:t>프로젝트 개요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3. </a:t>
            </a:r>
            <a:r>
              <a:rPr lang="ko-KR" altLang="en-US" sz="2800" dirty="0">
                <a:latin typeface="+mn-ea"/>
              </a:rPr>
              <a:t>프로젝트 결과</a:t>
            </a:r>
            <a:endParaRPr lang="en-US" altLang="ko-KR" sz="28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프로젝트 주간 진행사항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동작 흐름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결과 영상 </a:t>
            </a:r>
            <a:r>
              <a:rPr lang="en-US" altLang="ko-KR" sz="2000" dirty="0"/>
              <a:t>/ </a:t>
            </a:r>
            <a:r>
              <a:rPr lang="ko-KR" altLang="en-US" sz="2000" dirty="0"/>
              <a:t>성능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+mj-ea"/>
                <a:ea typeface="+mj-ea"/>
              </a:rPr>
              <a:t>향후 개선 방향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019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9ED72-FF2C-39DC-CD54-C27C82F89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751E0D-CDBA-803F-B967-C1A524399D95}"/>
              </a:ext>
            </a:extLst>
          </p:cNvPr>
          <p:cNvSpPr txBox="1"/>
          <p:nvPr/>
        </p:nvSpPr>
        <p:spPr>
          <a:xfrm>
            <a:off x="864555" y="296301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파티클 시스템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7E653-9360-1EEE-EA69-7AC341E7F7F0}"/>
              </a:ext>
            </a:extLst>
          </p:cNvPr>
          <p:cNvSpPr txBox="1"/>
          <p:nvPr/>
        </p:nvSpPr>
        <p:spPr>
          <a:xfrm>
            <a:off x="1004068" y="1286828"/>
            <a:ext cx="1061377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>
                <a:latin typeface="+mj-ea"/>
                <a:ea typeface="+mj-ea"/>
              </a:rPr>
              <a:t>Particle</a:t>
            </a:r>
            <a:r>
              <a:rPr lang="ko-KR" altLang="en-US" sz="2400" dirty="0">
                <a:latin typeface="+mj-ea"/>
                <a:ea typeface="+mj-ea"/>
              </a:rPr>
              <a:t> Systems </a:t>
            </a:r>
            <a:r>
              <a:rPr lang="ko-KR" altLang="en-US" sz="2400" dirty="0" err="1">
                <a:latin typeface="+mj-ea"/>
                <a:ea typeface="+mj-ea"/>
              </a:rPr>
              <a:t>A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Technique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for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Modeling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a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Class</a:t>
            </a:r>
            <a:r>
              <a:rPr lang="ko-KR" altLang="en-US" sz="2400" dirty="0">
                <a:latin typeface="+mj-ea"/>
                <a:ea typeface="+mj-ea"/>
              </a:rPr>
              <a:t> of </a:t>
            </a:r>
            <a:r>
              <a:rPr lang="ko-KR" altLang="en-US" sz="2400" dirty="0" err="1">
                <a:latin typeface="+mj-ea"/>
                <a:ea typeface="+mj-ea"/>
              </a:rPr>
              <a:t>Fuzzy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Objects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  <a:cs typeface="Arial"/>
              </a:rPr>
              <a:t>[William T. Reeves, 1983]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‘</a:t>
            </a: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particle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system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is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collection</a:t>
            </a:r>
            <a:r>
              <a:rPr lang="ko-KR" altLang="en-US" sz="2000" dirty="0">
                <a:latin typeface="+mj-ea"/>
                <a:ea typeface="+mj-ea"/>
              </a:rPr>
              <a:t> of </a:t>
            </a:r>
            <a:r>
              <a:rPr lang="ko-KR" altLang="en-US" sz="2000" dirty="0" err="1">
                <a:latin typeface="+mj-ea"/>
                <a:ea typeface="+mj-ea"/>
              </a:rPr>
              <a:t>many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minute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particles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that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together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represent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fuzzy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object</a:t>
            </a:r>
            <a:r>
              <a:rPr lang="ko-KR" altLang="en-US" sz="2000" dirty="0">
                <a:latin typeface="+mj-ea"/>
                <a:ea typeface="+mj-ea"/>
              </a:rPr>
              <a:t>.</a:t>
            </a:r>
            <a:r>
              <a:rPr lang="en-US" altLang="ko-KR" sz="2000" dirty="0">
                <a:latin typeface="+mj-ea"/>
                <a:ea typeface="+mj-ea"/>
              </a:rPr>
              <a:t>’</a:t>
            </a:r>
            <a:endParaRPr lang="ko-KR" altLang="en-US" sz="2000" dirty="0">
              <a:latin typeface="+mj-ea"/>
              <a:ea typeface="+mj-ea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cs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BAAF80-E1AD-1DEE-5FB6-303F8B0D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388" y="3594842"/>
            <a:ext cx="4365740" cy="28742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BCC2D1-ABC3-25A4-9AC7-98DCFD71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03" y="3594843"/>
            <a:ext cx="4342167" cy="2874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E44E9-969A-B117-9F5C-4E25C3E81561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01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378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E23B-C6FF-F5B7-ED19-560EAA4EC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D56DC47-6FC8-0C4A-69F6-6B9C2DFD28D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22469" y="2191107"/>
            <a:ext cx="2520000" cy="32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D7525A-83F4-E0E4-64DE-85647B86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80" y="2191108"/>
            <a:ext cx="4141353" cy="3239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5FE13D-67A7-5615-DB90-8335074106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3515" y="2191107"/>
            <a:ext cx="2520000" cy="32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A900AF-8B7D-23DE-7413-DF782C783D24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파티클 시스템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계속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9B6C5-2E61-C8B5-DE00-6C3696366A13}"/>
              </a:ext>
            </a:extLst>
          </p:cNvPr>
          <p:cNvSpPr txBox="1"/>
          <p:nvPr/>
        </p:nvSpPr>
        <p:spPr>
          <a:xfrm>
            <a:off x="1403515" y="5431107"/>
            <a:ext cx="5038954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스킬 모션 효과</a:t>
            </a:r>
            <a:endParaRPr lang="en-US" altLang="ko-KR" dirty="0"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CC46E4-282E-6C8D-FEC2-874F090A34FE}"/>
              </a:ext>
            </a:extLst>
          </p:cNvPr>
          <p:cNvSpPr txBox="1"/>
          <p:nvPr/>
        </p:nvSpPr>
        <p:spPr>
          <a:xfrm>
            <a:off x="6959479" y="5431107"/>
            <a:ext cx="4141353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모닥불 등 다양한 환경 효과</a:t>
            </a:r>
            <a:endParaRPr lang="en-US" altLang="ko-KR" dirty="0"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7D2BA6-4F21-4D82-F8BB-D3302D5EF1A3}"/>
              </a:ext>
            </a:extLst>
          </p:cNvPr>
          <p:cNvSpPr txBox="1"/>
          <p:nvPr/>
        </p:nvSpPr>
        <p:spPr>
          <a:xfrm>
            <a:off x="1004068" y="1286828"/>
            <a:ext cx="1061377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>
                <a:latin typeface="+mj-ea"/>
                <a:ea typeface="+mj-ea"/>
              </a:rPr>
              <a:t>Particle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Syste</a:t>
            </a:r>
            <a:r>
              <a:rPr lang="en-US" altLang="ko-KR" sz="2400" dirty="0">
                <a:latin typeface="+mj-ea"/>
                <a:ea typeface="+mj-ea"/>
              </a:rPr>
              <a:t>m</a:t>
            </a:r>
            <a:r>
              <a:rPr lang="ko-KR" altLang="en-US" sz="2400" dirty="0">
                <a:latin typeface="+mj-ea"/>
                <a:ea typeface="+mj-ea"/>
              </a:rPr>
              <a:t>을 활용하여 표현할 수 있는 효과</a:t>
            </a:r>
            <a:endParaRPr lang="en-US" altLang="ko-KR" sz="2400" dirty="0">
              <a:latin typeface="+mj-ea"/>
              <a:ea typeface="+mj-ea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93711-EC0B-AB18-F58A-0F141C031FB8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02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88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85401-1B51-FF2D-5806-BDF9F4D5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0B9C54-ACE6-7257-E958-B7F6C53DAC5C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4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55402-42AD-CDCB-B0AD-FB51DACE32CA}"/>
              </a:ext>
            </a:extLst>
          </p:cNvPr>
          <p:cNvSpPr txBox="1"/>
          <p:nvPr/>
        </p:nvSpPr>
        <p:spPr>
          <a:xfrm>
            <a:off x="1004068" y="1286828"/>
            <a:ext cx="11203172" cy="4063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+mj-ea"/>
                <a:ea typeface="+mj-ea"/>
              </a:rPr>
              <a:t>Particle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latin typeface="+mj-ea"/>
                <a:ea typeface="+mj-ea"/>
              </a:rPr>
              <a:t>System</a:t>
            </a:r>
            <a:r>
              <a:rPr lang="ko-KR" altLang="en-US" sz="2400" b="1" dirty="0">
                <a:latin typeface="+mj-ea"/>
                <a:ea typeface="+mj-ea"/>
              </a:rPr>
              <a:t>을 활용한 효과 구현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</a:t>
            </a:r>
            <a:r>
              <a:rPr lang="en-US" altLang="ko-KR" sz="2000" dirty="0">
                <a:latin typeface="+mj-ea"/>
                <a:ea typeface="+mj-ea"/>
              </a:rPr>
              <a:t>(Emitter)</a:t>
            </a:r>
            <a:r>
              <a:rPr lang="ko-KR" altLang="en-US" sz="2000" dirty="0">
                <a:latin typeface="+mj-ea"/>
                <a:ea typeface="+mj-ea"/>
              </a:rPr>
              <a:t> 구현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단순한 입자 모델을 표현하는 파티클 이미터</a:t>
            </a:r>
            <a:r>
              <a:rPr lang="en-US" altLang="ko-KR" dirty="0">
                <a:latin typeface="+mj-ea"/>
                <a:ea typeface="+mj-ea"/>
              </a:rPr>
              <a:t>(Particle Emitter)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입자에 텍스처 정보를 표현하는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스프라이트 이미터</a:t>
            </a:r>
            <a:r>
              <a:rPr lang="en-US" altLang="ko-KR" dirty="0">
                <a:latin typeface="+mj-ea"/>
                <a:ea typeface="+mj-ea"/>
              </a:rPr>
              <a:t>(Sprite Emitter)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매니저 구현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여러 </a:t>
            </a:r>
            <a:r>
              <a:rPr lang="ko-KR" altLang="en-US" dirty="0">
                <a:solidFill>
                  <a:srgbClr val="D1D7E0"/>
                </a:solidFill>
                <a:latin typeface="-apple-system"/>
              </a:rPr>
              <a:t>이미터를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 하나의 매니저가 관리</a:t>
            </a:r>
            <a:endParaRPr lang="en-US" altLang="ko-KR" b="0" i="0" dirty="0">
              <a:solidFill>
                <a:srgbClr val="D1D7E0"/>
              </a:solidFill>
              <a:effectLst/>
              <a:latin typeface="-apple-system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0" i="0" dirty="0">
                <a:solidFill>
                  <a:srgbClr val="D1D7E0"/>
                </a:solidFill>
                <a:effectLst/>
                <a:latin typeface="-apple-system"/>
              </a:rPr>
              <a:t>GPU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 메모리를 매니저가 할당하고</a:t>
            </a:r>
            <a:r>
              <a:rPr lang="en-US" altLang="ko-KR" b="0" i="0" dirty="0">
                <a:solidFill>
                  <a:srgbClr val="D1D7E0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D1D7E0"/>
                </a:solidFill>
                <a:effectLst/>
                <a:latin typeface="-apple-system"/>
              </a:rPr>
              <a:t>Pooling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을 통해 이미터 생성</a:t>
            </a:r>
            <a:r>
              <a:rPr lang="en-US" altLang="ko-KR" dirty="0">
                <a:solidFill>
                  <a:srgbClr val="D1D7E0"/>
                </a:solidFill>
                <a:latin typeface="-apple-system"/>
              </a:rPr>
              <a:t> / </a:t>
            </a:r>
            <a:r>
              <a:rPr lang="ko-KR" altLang="en-US" dirty="0">
                <a:solidFill>
                  <a:srgbClr val="D1D7E0"/>
                </a:solidFill>
                <a:latin typeface="-apple-system"/>
              </a:rPr>
              <a:t>삭제에 따른 통한 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오버헤드</a:t>
            </a:r>
            <a:r>
              <a:rPr lang="en-US" altLang="ko-KR" b="0" i="0" dirty="0">
                <a:solidFill>
                  <a:srgbClr val="D1D7E0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메모리 할당 등</a:t>
            </a:r>
            <a:r>
              <a:rPr lang="en-US" altLang="ko-KR" b="0" i="0" dirty="0">
                <a:solidFill>
                  <a:srgbClr val="D1D7E0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감소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02F7F-4A5E-7880-8426-6E16F96948C6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03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75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DCA2-C632-4831-9306-3E43A021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7B4594-935C-4B32-7D4B-0EB27B7D2D9F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70320-16E6-905C-7D13-19A70F7796E3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endParaRPr lang="en-US" altLang="ko-KR" sz="2400" dirty="0">
              <a:latin typeface="+mj-ea"/>
              <a:ea typeface="+mj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391E5C-E35B-C059-1304-3F3C4B32D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94956"/>
              </p:ext>
            </p:extLst>
          </p:nvPr>
        </p:nvGraphicFramePr>
        <p:xfrm>
          <a:off x="1213368" y="1911965"/>
          <a:ext cx="9990664" cy="4332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52">
                  <a:extLst>
                    <a:ext uri="{9D8B030D-6E8A-4147-A177-3AD203B41FA5}">
                      <a16:colId xmlns:a16="http://schemas.microsoft.com/office/drawing/2014/main" val="130953214"/>
                    </a:ext>
                  </a:extLst>
                </a:gridCol>
                <a:gridCol w="8121312">
                  <a:extLst>
                    <a:ext uri="{9D8B030D-6E8A-4147-A177-3AD203B41FA5}">
                      <a16:colId xmlns:a16="http://schemas.microsoft.com/office/drawing/2014/main" val="1218711700"/>
                    </a:ext>
                  </a:extLst>
                </a:gridCol>
              </a:tblGrid>
              <a:tr h="336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경과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223414"/>
                  </a:ext>
                </a:extLst>
              </a:tr>
              <a:tr h="756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(3.31 ~ 4.8)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파티클 시스템 관련 리서치 및 기본 환경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(DirectX11)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구축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이미터 매니저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구현 시작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Pooling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1200150" lvl="2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입자 수와 동일한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StructuredBuffer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에 입자의 생존 여부 체크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200150" lvl="2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이를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Prefix Sum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한 후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 Index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버퍼 생성에 활용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01485"/>
                  </a:ext>
                </a:extLst>
              </a:tr>
              <a:tr h="980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(4.9 ~ 4.14)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이미터 기본 클래스 구현 시작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구면좌표계를 통한 방출 특성 제어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기본 외력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중력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저항력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Curl-Noise,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점 인력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61298"/>
                  </a:ext>
                </a:extLst>
              </a:tr>
              <a:tr h="120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(4.16 ~ 4.22)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보간을 위한 템플릿 클래스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Linear, Catmull-Rom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보간 기법 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상용 엔진을 참고하여 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이미터에 대한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가지 특성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을 클래스로 구분 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InitialSpawn, EmitterUpdate, RuntimeSpawn, ForceUpdate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파티클 이미터 구현 시작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1207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A6E7D6-260E-42BC-F589-0FB77B00A8DF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04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389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BF94A-BC7A-9CBD-E60F-4D1B4F7B6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A5443A-8F75-BAA1-EF65-5C9360FFE598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B4C1E9-E08D-CFB6-DC48-85CB01AF1C6C}"/>
              </a:ext>
            </a:extLst>
          </p:cNvPr>
          <p:cNvSpPr txBox="1"/>
          <p:nvPr/>
        </p:nvSpPr>
        <p:spPr>
          <a:xfrm>
            <a:off x="1004068" y="1286828"/>
            <a:ext cx="11203172" cy="2547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보간을 위한 템플릿 클래스 구현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IIterpolater&lt;Dim&gt;</a:t>
            </a:r>
            <a:r>
              <a:rPr lang="ko-KR" altLang="en-US" dirty="0">
                <a:latin typeface="+mj-ea"/>
                <a:ea typeface="+mj-ea"/>
              </a:rPr>
              <a:t>을 통해 </a:t>
            </a:r>
            <a:r>
              <a:rPr lang="en-US" altLang="ko-KR" dirty="0">
                <a:latin typeface="+mj-ea"/>
                <a:ea typeface="+mj-ea"/>
              </a:rPr>
              <a:t>Dim </a:t>
            </a:r>
            <a:r>
              <a:rPr lang="ko-KR" altLang="en-US" dirty="0">
                <a:latin typeface="+mj-ea"/>
                <a:ea typeface="+mj-ea"/>
              </a:rPr>
              <a:t>차원에 대한 보간 수행을 위한 인터페이스를 정의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AInterpolater</a:t>
            </a:r>
            <a:r>
              <a:rPr lang="en-US" altLang="ko-KR" dirty="0">
                <a:latin typeface="+mj-ea"/>
                <a:ea typeface="+mj-ea"/>
              </a:rPr>
              <a:t>&lt;Dim, N&gt;</a:t>
            </a:r>
            <a:r>
              <a:rPr lang="ko-KR" altLang="en-US" dirty="0">
                <a:latin typeface="+mj-ea"/>
                <a:ea typeface="+mj-ea"/>
              </a:rPr>
              <a:t>를 통해 </a:t>
            </a:r>
            <a:r>
              <a:rPr lang="en-US" altLang="ko-KR" dirty="0">
                <a:latin typeface="+mj-ea"/>
                <a:ea typeface="+mj-ea"/>
              </a:rPr>
              <a:t>N</a:t>
            </a:r>
            <a:r>
              <a:rPr lang="ko-KR" altLang="en-US" dirty="0">
                <a:latin typeface="+mj-ea"/>
                <a:ea typeface="+mj-ea"/>
              </a:rPr>
              <a:t>차 보간을 수행하는 추상 클래스 정의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N</a:t>
            </a:r>
            <a:r>
              <a:rPr lang="ko-KR" altLang="en-US" sz="1600" dirty="0">
                <a:latin typeface="+mj-ea"/>
                <a:ea typeface="+mj-ea"/>
              </a:rPr>
              <a:t>에 따라 멤버 변수가 달라져야 하므로 템플릿으로 구분</a:t>
            </a:r>
            <a:endParaRPr lang="en-US" altLang="ko-KR" sz="16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각 보간 클래스는 </a:t>
            </a:r>
            <a:r>
              <a:rPr lang="en-US" altLang="ko-KR" dirty="0" err="1">
                <a:latin typeface="+mj-ea"/>
                <a:ea typeface="+mj-ea"/>
              </a:rPr>
              <a:t>Ainterpolater</a:t>
            </a:r>
            <a:r>
              <a:rPr lang="en-US" altLang="ko-KR" dirty="0">
                <a:latin typeface="+mj-ea"/>
                <a:ea typeface="+mj-ea"/>
              </a:rPr>
              <a:t>&lt;Dim, N&gt;</a:t>
            </a:r>
            <a:r>
              <a:rPr lang="ko-KR" altLang="en-US" dirty="0">
                <a:latin typeface="+mj-ea"/>
                <a:ea typeface="+mj-ea"/>
              </a:rPr>
              <a:t>를 상속받아 구체화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0CDBDB-7B9D-1DA6-618B-C6F4D097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98" y="4002214"/>
            <a:ext cx="6876403" cy="27178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853E85-3C8A-3222-F4A9-45EF9C43B517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05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849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1770A-06C5-C9EB-3A0B-6481D2BD6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5CFE00-3E67-497F-38D8-710359037698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3384E-7535-D773-04C0-675989494437}"/>
              </a:ext>
            </a:extLst>
          </p:cNvPr>
          <p:cNvSpPr txBox="1"/>
          <p:nvPr/>
        </p:nvSpPr>
        <p:spPr>
          <a:xfrm>
            <a:off x="1004068" y="1286828"/>
            <a:ext cx="11203172" cy="328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특성 클래스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AEmitter</a:t>
            </a:r>
            <a:r>
              <a:rPr lang="ko-KR" altLang="en-US" sz="2000" dirty="0">
                <a:latin typeface="+mj-ea"/>
                <a:ea typeface="+mj-ea"/>
              </a:rPr>
              <a:t>는 아래 이미터 특성 클래스를 관리</a:t>
            </a:r>
            <a:endParaRPr lang="en-US" altLang="ko-KR" sz="2000" dirty="0">
              <a:latin typeface="+mj-ea"/>
              <a:ea typeface="+mj-ea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CInitialSpawnProperty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초기 입자에 대한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위치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속도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CEmitterUpdateProperty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이미터 업데이트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루프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입자 </a:t>
            </a:r>
            <a:r>
              <a:rPr lang="ko-KR" altLang="en-US" sz="1600" dirty="0" err="1">
                <a:latin typeface="+mj-ea"/>
                <a:ea typeface="+mj-ea"/>
              </a:rPr>
              <a:t>생성률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CRunTimeSpawnProperty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런타임에 생성되는 입자에 대한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위치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속도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171700" lvl="4" indent="-342900">
              <a:buFont typeface="Wingdings" panose="05000000000000000000" pitchFamily="2" charset="2"/>
              <a:buChar char="Ø"/>
            </a:pPr>
            <a:r>
              <a:rPr lang="en-US" altLang="ko-KR" sz="1400" dirty="0" err="1">
                <a:latin typeface="+mj-ea"/>
                <a:ea typeface="+mj-ea"/>
              </a:rPr>
              <a:t>CSpriteRuntimeSpawnProperty</a:t>
            </a:r>
            <a:r>
              <a:rPr lang="en-US" altLang="ko-KR" sz="1400" dirty="0">
                <a:latin typeface="+mj-ea"/>
                <a:ea typeface="+mj-ea"/>
              </a:rPr>
              <a:t> : </a:t>
            </a:r>
            <a:r>
              <a:rPr lang="ko-KR" altLang="en-US" sz="1400" dirty="0">
                <a:latin typeface="+mj-ea"/>
                <a:ea typeface="+mj-ea"/>
              </a:rPr>
              <a:t>스프라이트 특성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텍스처 크기</a:t>
            </a:r>
            <a:r>
              <a:rPr lang="en-US" altLang="ko-KR" sz="1400" dirty="0">
                <a:latin typeface="+mj-ea"/>
                <a:ea typeface="+mj-ea"/>
              </a:rPr>
              <a:t>, Index)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CForceUpdateProperty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입자에 작용하는 외력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중력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저항력 등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129E86-8BDD-D36F-0E8D-D97EACD6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67" y="4630338"/>
            <a:ext cx="9258234" cy="1952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BC24A8-E45A-76B9-0775-722053C90A10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06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456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BD0D-DBD1-3E19-032B-E84EC1A07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DE0620-F05C-2F32-CBCA-D095A743057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5556E-5FEB-11D4-0972-12E20EEBA81F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43C9289-C268-35B1-E688-E711931FF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373889"/>
              </p:ext>
            </p:extLst>
          </p:nvPr>
        </p:nvGraphicFramePr>
        <p:xfrm>
          <a:off x="1213368" y="1910366"/>
          <a:ext cx="9990663" cy="4720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52">
                  <a:extLst>
                    <a:ext uri="{9D8B030D-6E8A-4147-A177-3AD203B41FA5}">
                      <a16:colId xmlns:a16="http://schemas.microsoft.com/office/drawing/2014/main" val="130953214"/>
                    </a:ext>
                  </a:extLst>
                </a:gridCol>
                <a:gridCol w="8121311">
                  <a:extLst>
                    <a:ext uri="{9D8B030D-6E8A-4147-A177-3AD203B41FA5}">
                      <a16:colId xmlns:a16="http://schemas.microsoft.com/office/drawing/2014/main" val="1218711700"/>
                    </a:ext>
                  </a:extLst>
                </a:gridCol>
              </a:tblGrid>
              <a:tr h="336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경과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223414"/>
                  </a:ext>
                </a:extLst>
              </a:tr>
              <a:tr h="756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(4.23 ~ 4.29)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보간 클래스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Cubic Spline)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추가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이미터 시간 기준 보간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(CPU)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파티클 생명 기준 보간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(GPU)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이미터 매니저 수정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Pooling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구현 변경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200150" lvl="2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Append / Consume Structured Buffer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및 카운트 값 활용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01485"/>
                  </a:ext>
                </a:extLst>
              </a:tr>
              <a:tr h="754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(4.30 ~ 5.6)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스프라이트 이미터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스프라이트 </a:t>
                      </a:r>
                      <a:r>
                        <a:rPr lang="ko-KR" altLang="en-US" sz="1400" b="0" dirty="0" err="1">
                          <a:latin typeface="+mj-ea"/>
                          <a:ea typeface="+mj-ea"/>
                        </a:rPr>
                        <a:t>텍스쳐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관련 보간 및 </a:t>
                      </a:r>
                      <a:r>
                        <a:rPr lang="ko-KR" altLang="en-US" sz="1400" b="0" dirty="0" err="1">
                          <a:latin typeface="+mj-ea"/>
                          <a:ea typeface="+mj-ea"/>
                        </a:rPr>
                        <a:t>텍스쳐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관리 구조 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깊이 값에 대한 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Radix Sort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61298"/>
                  </a:ext>
                </a:extLst>
              </a:tr>
              <a:tr h="96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(5.7 ~ 5.13)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기본 효과 구현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Bloom, Velocity Stretching /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깊이 기반 충돌 처리 수행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Radix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Sort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개선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(1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차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1M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정렬 시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2.0 ~ 2.5ms)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120704"/>
                  </a:ext>
                </a:extLst>
              </a:tr>
              <a:tr h="551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(5.14 ~ 5.20)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화면 밝기에 따른 동적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Reinhard Tone Mapping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Radix Sort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개선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(2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차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1M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정렬 시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1.6 ~ 1.8ms)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차원 스프라이트 </a:t>
                      </a:r>
                      <a:r>
                        <a:rPr lang="ko-KR" altLang="en-US" sz="1400" b="0" dirty="0" err="1">
                          <a:latin typeface="+mj-ea"/>
                          <a:ea typeface="+mj-ea"/>
                        </a:rPr>
                        <a:t>텍스쳐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적용을 위한 확장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0231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B2689C7-47D4-9CC9-770B-3EE579C7BE88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07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078274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630</TotalTime>
  <Words>1029</Words>
  <Application>Microsoft Office PowerPoint</Application>
  <PresentationFormat>와이드스크린</PresentationFormat>
  <Paragraphs>259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-apple-system</vt:lpstr>
      <vt:lpstr>HY견고딕</vt:lpstr>
      <vt:lpstr>맑은 고딕</vt:lpstr>
      <vt:lpstr>Arial</vt:lpstr>
      <vt:lpstr>Cambria Math</vt:lpstr>
      <vt:lpstr>Century Schoolbook</vt:lpstr>
      <vt:lpstr>Wingdings</vt:lpstr>
      <vt:lpstr>Wingdings 2</vt:lpstr>
      <vt:lpstr>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주영한</dc:creator>
  <cp:lastModifiedBy>주영한</cp:lastModifiedBy>
  <cp:revision>365</cp:revision>
  <dcterms:created xsi:type="dcterms:W3CDTF">2025-05-19T09:47:29Z</dcterms:created>
  <dcterms:modified xsi:type="dcterms:W3CDTF">2025-05-21T01:16:39Z</dcterms:modified>
</cp:coreProperties>
</file>